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85" d="100"/>
          <a:sy n="85" d="100"/>
        </p:scale>
        <p:origin x="-98" y="-1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400800" y="8750300"/>
            <a:ext cx="387350" cy="301625"/>
          </a:xfrm>
          <a:prstGeom prst="rect">
            <a:avLst/>
          </a:prstGeom>
          <a:noFill/>
          <a:ln w="12700">
            <a:noFill/>
            <a:miter lim="800000"/>
            <a:headEnd/>
            <a:tailEnd/>
          </a:ln>
          <a:effectLst/>
        </p:spPr>
        <p:txBody>
          <a:bodyPr wrap="none" lIns="90488" tIns="44450" rIns="90488" bIns="44450" anchor="ctr">
            <a:spAutoFit/>
          </a:bodyPr>
          <a:lstStyle/>
          <a:p>
            <a:pPr algn="r"/>
            <a:fld id="{2FD82C76-6E70-4626-AF07-DD8D40D700FE}" type="slidenum">
              <a:rPr lang="en-US" sz="1400"/>
              <a:pPr algn="r"/>
              <a:t>‹#›</a:t>
            </a:fld>
            <a:endParaRPr lang="en-US" sz="140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1" name="Rectangle 3"/>
          <p:cNvSpPr>
            <a:spLocks noChangeArrowheads="1"/>
          </p:cNvSpPr>
          <p:nvPr/>
        </p:nvSpPr>
        <p:spPr bwMode="auto">
          <a:xfrm>
            <a:off x="6400800" y="8750300"/>
            <a:ext cx="387350" cy="301625"/>
          </a:xfrm>
          <a:prstGeom prst="rect">
            <a:avLst/>
          </a:prstGeom>
          <a:noFill/>
          <a:ln w="12700">
            <a:noFill/>
            <a:miter lim="800000"/>
            <a:headEnd/>
            <a:tailEnd/>
          </a:ln>
          <a:effectLst/>
        </p:spPr>
        <p:txBody>
          <a:bodyPr wrap="none" lIns="90488" tIns="44450" rIns="90488" bIns="44450" anchor="ctr">
            <a:spAutoFit/>
          </a:bodyPr>
          <a:lstStyle/>
          <a:p>
            <a:pPr algn="r"/>
            <a:fld id="{8CA4E532-809B-471B-90A0-A3851CA6D0BE}" type="slidenum">
              <a:rPr lang="en-US" sz="1400"/>
              <a:pPr algn="r"/>
              <a:t>‹#›</a:t>
            </a:fld>
            <a:endParaRPr lang="en-US" sz="1400"/>
          </a:p>
        </p:txBody>
      </p:sp>
      <p:sp>
        <p:nvSpPr>
          <p:cNvPr id="2052" name="Rectangle 4"/>
          <p:cNvSpPr>
            <a:spLocks noChangeArrowheads="1"/>
          </p:cNvSpPr>
          <p:nvPr/>
        </p:nvSpPr>
        <p:spPr bwMode="auto">
          <a:xfrm>
            <a:off x="990600" y="4800600"/>
            <a:ext cx="4876800" cy="549275"/>
          </a:xfrm>
          <a:prstGeom prst="rect">
            <a:avLst/>
          </a:prstGeom>
          <a:noFill/>
          <a:ln w="12700">
            <a:noFill/>
            <a:miter lim="800000"/>
            <a:headEnd/>
            <a:tailEnd/>
          </a:ln>
          <a:effectLst/>
        </p:spPr>
        <p:txBody>
          <a:bodyPr wrap="none" anchor="ctr"/>
          <a:lstStyle/>
          <a:p>
            <a:endParaRPr lang="en-US"/>
          </a:p>
        </p:txBody>
      </p:sp>
      <p:sp>
        <p:nvSpPr>
          <p:cNvPr id="2053" name="Rectangle 5"/>
          <p:cNvSpPr>
            <a:spLocks noGrp="1" noChangeArrowheads="1"/>
          </p:cNvSpPr>
          <p:nvPr>
            <p:ph type="body" sz="quarter" idx="3"/>
          </p:nvPr>
        </p:nvSpPr>
        <p:spPr bwMode="auto">
          <a:xfrm>
            <a:off x="914400" y="4572000"/>
            <a:ext cx="5029200" cy="38862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noTextEdit="1"/>
          </p:cNvSpPr>
          <p:nvPr>
            <p:ph type="sldImg"/>
          </p:nvPr>
        </p:nvSpPr>
        <p:spPr>
          <a:xfrm>
            <a:off x="1150938" y="692150"/>
            <a:ext cx="4556125" cy="3416300"/>
          </a:xfrm>
          <a:ln cap="flat"/>
        </p:spPr>
      </p:sp>
      <p:sp>
        <p:nvSpPr>
          <p:cNvPr id="5123" name="Rectangle 3"/>
          <p:cNvSpPr>
            <a:spLocks noGrp="1" noChangeArrowheads="1"/>
          </p:cNvSpPr>
          <p:nvPr>
            <p:ph type="body" idx="1"/>
          </p:nvPr>
        </p:nvSpPr>
        <p:spPr>
          <a:xfrm>
            <a:off x="914400" y="4648200"/>
            <a:ext cx="5029200" cy="3810000"/>
          </a:xfrm>
          <a:noFill/>
          <a:ln/>
        </p:spPr>
        <p:txBody>
          <a:bodyPr/>
          <a:lstStyle/>
          <a:p>
            <a:pPr marL="342900" indent="-342900"/>
            <a:r>
              <a:rPr lang="en-US"/>
              <a:t>Objectives:</a:t>
            </a:r>
          </a:p>
          <a:p>
            <a:pPr marL="342900" indent="-342900">
              <a:buFontTx/>
              <a:buChar char="•"/>
            </a:pPr>
            <a:r>
              <a:rPr lang="en-US"/>
              <a:t>Review the applicability of the hazardous waste manifest requirements.</a:t>
            </a:r>
          </a:p>
          <a:p>
            <a:pPr marL="342900" indent="-342900">
              <a:buFontTx/>
              <a:buChar char="•"/>
            </a:pPr>
            <a:r>
              <a:rPr lang="en-US"/>
              <a:t>Discuss the general requirements of the manifesting regulations.</a:t>
            </a:r>
          </a:p>
          <a:p>
            <a:pPr marL="342900" indent="-342900">
              <a:buFontTx/>
              <a:buChar char="•"/>
            </a:pPr>
            <a:r>
              <a:rPr lang="en-US"/>
              <a:t>Examine generator, transporter, and TSDF issues.</a:t>
            </a:r>
          </a:p>
          <a:p>
            <a:pPr marL="342900" indent="-342900">
              <a:buFontTx/>
              <a:buChar char="•"/>
            </a:pPr>
            <a:r>
              <a:rPr lang="en-US"/>
              <a:t>Discuss bulk shipment by water and rail shipment situations.</a:t>
            </a:r>
          </a:p>
          <a:p>
            <a:pPr marL="342900" indent="-342900">
              <a:buFontTx/>
              <a:buChar char="•"/>
            </a:pPr>
            <a:r>
              <a:rPr lang="en-US"/>
              <a:t>Review export and import requirements.</a:t>
            </a:r>
          </a:p>
          <a:p>
            <a:pPr marL="342900" indent="-342900">
              <a:buFontTx/>
              <a:buChar char="•"/>
            </a:pPr>
            <a:r>
              <a:rPr lang="en-US"/>
              <a:t>Review LDR and Universal Waste requirements as they affect use of manifests.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noTextEdit="1"/>
          </p:cNvSpPr>
          <p:nvPr>
            <p:ph type="sldImg"/>
          </p:nvPr>
        </p:nvSpPr>
        <p:spPr>
          <a:xfrm>
            <a:off x="1150938" y="692150"/>
            <a:ext cx="4556125" cy="3416300"/>
          </a:xfrm>
          <a:ln cap="flat"/>
        </p:spPr>
      </p:sp>
      <p:sp>
        <p:nvSpPr>
          <p:cNvPr id="23555" name="Rectangle 3"/>
          <p:cNvSpPr>
            <a:spLocks noGrp="1" noChangeArrowheads="1"/>
          </p:cNvSpPr>
          <p:nvPr>
            <p:ph type="body" idx="1"/>
          </p:nvPr>
        </p:nvSpPr>
        <p:spPr>
          <a:noFill/>
          <a:ln/>
        </p:spPr>
        <p:txBody>
          <a:bodyPr/>
          <a:lstStyle/>
          <a:p>
            <a:pPr marL="342900" indent="-342900">
              <a:buFontTx/>
              <a:buChar char="•"/>
            </a:pPr>
            <a:r>
              <a:rPr lang="en-US"/>
              <a:t>Hazardous waste generators managing an LDR restricted waste must provide notice to the TSDF that the waste does or does not meet the applicable treatment standard.</a:t>
            </a:r>
          </a:p>
          <a:p>
            <a:pPr marL="342900" indent="-342900">
              <a:buFontTx/>
              <a:buChar char="•"/>
            </a:pPr>
            <a:r>
              <a:rPr lang="en-US"/>
              <a:t>If the waste meets the treatment standard, certification of such is also required.  (Debris that does not contain hazardous waste is not subject to notice or certification).</a:t>
            </a:r>
          </a:p>
          <a:p>
            <a:pPr marL="342900" indent="-342900">
              <a:buFontTx/>
              <a:buChar char="•"/>
            </a:pPr>
            <a:r>
              <a:rPr lang="en-US"/>
              <a:t>Written notice that waste does not meet standard must include: 1) waste ID number; 2)  constituent data (specified wastes) and category (WW/NWW); 3) manifest number; 4) whether waste is debris; and 5) waste analysis data (where available).</a:t>
            </a:r>
          </a:p>
          <a:p>
            <a:pPr marL="342900" indent="-342900">
              <a:buFontTx/>
              <a:buChar char="•"/>
            </a:pPr>
            <a:r>
              <a:rPr lang="en-US"/>
              <a:t>Written notice that waste does meet standard must include all but debris information noted above.</a:t>
            </a:r>
          </a:p>
          <a:p>
            <a:pPr marL="342900" indent="-342900">
              <a:buFontTx/>
              <a:buChar char="•"/>
            </a:pPr>
            <a:r>
              <a:rPr lang="en-US"/>
              <a:t>Certification that waste meets applicable standards must include certification statement (268.7(2)(ii)) signed by authorized representative.</a:t>
            </a:r>
          </a:p>
          <a:p>
            <a:pPr marL="342900" indent="-342900">
              <a:buFontTx/>
              <a:buChar char="•"/>
            </a:pPr>
            <a:r>
              <a:rPr lang="en-US"/>
              <a:t>If  waste subject to LDR exemption, notice of such must be provided from generator to TSDF.</a:t>
            </a:r>
          </a:p>
          <a:p>
            <a:pPr marL="342900" indent="-342900">
              <a:buFontTx/>
              <a:buChar char="•"/>
            </a:pPr>
            <a:r>
              <a:rPr lang="en-US"/>
              <a:t>Notice and certifications not part of manifest, but often accompany manifest.</a:t>
            </a:r>
          </a:p>
          <a:p>
            <a:pPr marL="342900" indent="-342900">
              <a:buFontTx/>
              <a:buChar char="•"/>
            </a:pPr>
            <a:r>
              <a:rPr lang="en-US"/>
              <a:t>Records of notices and certifications must be keep for 5 years.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noFill/>
          <a:ln/>
        </p:spPr>
        <p:txBody>
          <a:bodyPr/>
          <a:lstStyle/>
          <a:p>
            <a:pPr marL="342900" indent="-342900">
              <a:spcBef>
                <a:spcPct val="20000"/>
              </a:spcBef>
              <a:buClr>
                <a:schemeClr val="tx2"/>
              </a:buClr>
              <a:buSzPct val="75000"/>
              <a:buFont typeface="WP TypographicSymbols" pitchFamily="2" charset="0"/>
              <a:buChar char="#"/>
            </a:pPr>
            <a:r>
              <a:rPr lang="en-US"/>
              <a:t>The requirements of 262, Subpart H apply to:</a:t>
            </a:r>
          </a:p>
          <a:p>
            <a:pPr lvl="1"/>
            <a:r>
              <a:rPr lang="en-US"/>
              <a:t>-  Export or import</a:t>
            </a:r>
          </a:p>
          <a:p>
            <a:pPr lvl="1"/>
            <a:r>
              <a:rPr lang="en-US"/>
              <a:t>-  Hazardous wastes subject to manifest or universal waste standards</a:t>
            </a:r>
          </a:p>
          <a:p>
            <a:pPr lvl="1"/>
            <a:r>
              <a:rPr lang="en-US"/>
              <a:t>-  To or from OECD countries designated under 262.58(a)(1) and (2)</a:t>
            </a:r>
          </a:p>
          <a:p>
            <a:pPr lvl="1"/>
            <a:r>
              <a:rPr lang="en-US"/>
              <a:t>-  For recovery only.</a:t>
            </a:r>
          </a:p>
          <a:p>
            <a:pPr marL="342900" indent="-342900"/>
            <a:endParaRPr lang="en-US"/>
          </a:p>
          <a:p>
            <a:pPr marL="342900" indent="-342900">
              <a:buFontTx/>
              <a:buChar char="•"/>
            </a:pPr>
            <a:r>
              <a:rPr lang="en-US"/>
              <a:t>Notification and consent are required prior to export or import for recovery.</a:t>
            </a:r>
          </a:p>
          <a:p>
            <a:pPr marL="342900" indent="-342900"/>
            <a:endParaRPr lang="en-US"/>
          </a:p>
          <a:p>
            <a:pPr marL="342900" indent="-342900">
              <a:buFontTx/>
              <a:buChar char="•"/>
            </a:pPr>
            <a:r>
              <a:rPr lang="en-US"/>
              <a:t>A contract is required for transfrontier movement of amber- and red-list wastes.</a:t>
            </a:r>
          </a:p>
          <a:p>
            <a:pPr marL="342900" indent="-342900"/>
            <a:endParaRPr lang="en-US"/>
          </a:p>
          <a:p>
            <a:pPr marL="342900" indent="-342900">
              <a:buFontTx/>
              <a:buChar char="•"/>
            </a:pPr>
            <a:r>
              <a:rPr lang="en-US"/>
              <a:t>Parties subject to contract provisions must ensure tracking document accompanies transfrontier shipment of amber or red wastes from initiation of shipment until it reaches the final recovery facility.  </a:t>
            </a:r>
          </a:p>
        </p:txBody>
      </p:sp>
      <p:sp>
        <p:nvSpPr>
          <p:cNvPr id="25603"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noTextEdit="1"/>
          </p:cNvSpPr>
          <p:nvPr>
            <p:ph type="sldImg"/>
          </p:nvPr>
        </p:nvSpPr>
        <p:spPr>
          <a:xfrm>
            <a:off x="1150938" y="692150"/>
            <a:ext cx="4556125" cy="3416300"/>
          </a:xfrm>
          <a:ln cap="flat"/>
        </p:spPr>
      </p:sp>
      <p:sp>
        <p:nvSpPr>
          <p:cNvPr id="27651" name="Rectangle 3"/>
          <p:cNvSpPr>
            <a:spLocks noGrp="1" noChangeArrowheads="1"/>
          </p:cNvSpPr>
          <p:nvPr>
            <p:ph type="body" idx="1"/>
          </p:nvPr>
        </p:nvSpPr>
        <p:spPr>
          <a:noFill/>
          <a:ln/>
        </p:spPr>
        <p:txBody>
          <a:bodyPr/>
          <a:lstStyle/>
          <a:p>
            <a:pPr marL="342900" indent="-342900">
              <a:buFontTx/>
              <a:buChar char="•"/>
            </a:pPr>
            <a:r>
              <a:rPr lang="en-US"/>
              <a:t>Primary exporters must generally comply with manifest requirements, except that : consignee replaces designated facility; alternate consignee replaces alternate designated facility; point of departure identified on manifest; Acknowledgment of Consent must be attached to manifest, and certification must note shipment conforms to Consent; and exporter must require consignee to confirm delivery (signed copy of manifest sufficient).</a:t>
            </a:r>
          </a:p>
          <a:p>
            <a:pPr marL="342900" indent="-342900"/>
            <a:endParaRPr lang="en-US"/>
          </a:p>
          <a:p>
            <a:pPr marL="342900" indent="-342900">
              <a:buFontTx/>
              <a:buChar char="•"/>
            </a:pPr>
            <a:r>
              <a:rPr lang="en-US"/>
              <a:t>Where shipment cannot be delivered, primary exporter must: notify EPA of change to new consignee and obtain Acknowledgment of Consent; or, instruct transporter to return waste to primary exporter and have transporter revise manifest accordingly.</a:t>
            </a:r>
          </a:p>
          <a:p>
            <a:pPr marL="342900" indent="-342900"/>
            <a:endParaRPr lang="en-US"/>
          </a:p>
          <a:p>
            <a:pPr marL="342900" indent="-342900">
              <a:buFontTx/>
              <a:buChar char="•"/>
            </a:pPr>
            <a:r>
              <a:rPr lang="en-US"/>
              <a:t>Primary exporter must file exception report if: s/he does not receive signed manifest from transporter noting date and place of departure from U.S. within 45 days of initial acceptance; s/he does not receive written confirmation from consignee within 90 days of initial acceptance; or the waste is returned to the U.S.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noFill/>
          <a:ln/>
        </p:spPr>
        <p:txBody>
          <a:bodyPr/>
          <a:lstStyle/>
          <a:p>
            <a:pPr marL="342900" indent="-342900">
              <a:buFontTx/>
              <a:buChar char="•"/>
            </a:pPr>
            <a:r>
              <a:rPr lang="en-US"/>
              <a:t>Importer must provide name and address of the foreign generator, and importer’s name, address, and EPA ID number on the manifest.</a:t>
            </a:r>
          </a:p>
          <a:p>
            <a:pPr marL="342900" indent="-342900"/>
            <a:endParaRPr lang="en-US"/>
          </a:p>
          <a:p>
            <a:pPr marL="342900" indent="-342900">
              <a:buFontTx/>
              <a:buChar char="•"/>
            </a:pPr>
            <a:r>
              <a:rPr lang="en-US"/>
              <a:t>In place of the generator signature, the U.S. importer or agent must sign and date certification.</a:t>
            </a:r>
          </a:p>
          <a:p>
            <a:pPr marL="342900" indent="-342900"/>
            <a:endParaRPr lang="en-US"/>
          </a:p>
          <a:p>
            <a:pPr marL="342900" indent="-342900">
              <a:buFontTx/>
              <a:buChar char="•"/>
            </a:pPr>
            <a:r>
              <a:rPr lang="en-US"/>
              <a:t>An importer must obtain a manifest from the consignment state if that state supplies manifests and requires use of the state-issued manifest.  Otherwise, the importer can obtain the form from any source.</a:t>
            </a:r>
          </a:p>
        </p:txBody>
      </p:sp>
      <p:sp>
        <p:nvSpPr>
          <p:cNvPr id="29699"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xfrm>
            <a:off x="914400" y="4572000"/>
            <a:ext cx="5029200" cy="4114800"/>
          </a:xfrm>
          <a:noFill/>
          <a:ln/>
        </p:spPr>
        <p:txBody>
          <a:bodyPr/>
          <a:lstStyle/>
          <a:p>
            <a:pPr marL="342900" indent="-342900">
              <a:buFontTx/>
              <a:buChar char="•"/>
            </a:pPr>
            <a:r>
              <a:rPr lang="en-US"/>
              <a:t>Universal wastes include: hazardous waste batteries including nickel-cadmium batteries and lead acid batteries not managed under Part 266; hazardous waste pesticides including those banned from use, obsolete, damaged, or subject to recall (excluding those recalled pesticides and products managed in compliance with Part 262.70);  and hazardous waste mercury thermostats.  (See 40 C.F.R. 273.6).</a:t>
            </a:r>
          </a:p>
          <a:p>
            <a:pPr marL="342900" indent="-342900">
              <a:buFontTx/>
              <a:buChar char="•"/>
            </a:pPr>
            <a:r>
              <a:rPr lang="en-US"/>
              <a:t>Small quantity handlers of universal wastes (accumulate less than 5000 kgs at any time -- SQHUW) are not required to keep records of shipments of universal wastes.  However, SQHUW that send wastes off-site must comply with DOT requirements if wastes are hazardous materials.</a:t>
            </a:r>
          </a:p>
          <a:p>
            <a:pPr marL="342900" indent="-342900">
              <a:buFontTx/>
              <a:buChar char="•"/>
            </a:pPr>
            <a:r>
              <a:rPr lang="en-US"/>
              <a:t>Large quantity handlers of universal wastes (accumulate 5000 kgs or more at any time -- LQHUW) must document shipments sent and received (e.g., log, invoice, manifest, bill of lading, etc.) and keep records for 3 years.  LQHUW also must comply with DOT if wastes are hazardous materials.</a:t>
            </a:r>
          </a:p>
          <a:p>
            <a:pPr marL="342900" indent="-342900">
              <a:buFontTx/>
              <a:buChar char="•"/>
            </a:pPr>
            <a:r>
              <a:rPr lang="en-US"/>
              <a:t>Transporters must comply with DOT requirements if waste is hazardous material.</a:t>
            </a:r>
          </a:p>
          <a:p>
            <a:pPr marL="342900" indent="-342900">
              <a:buFontTx/>
              <a:buChar char="•"/>
            </a:pPr>
            <a:r>
              <a:rPr lang="en-US"/>
              <a:t>Destination facilities must maintain record of each shipment of universal waste received (e.g., log, invoice, manifest, bill of lading, etc.) for 3 years. </a:t>
            </a:r>
          </a:p>
        </p:txBody>
      </p:sp>
      <p:sp>
        <p:nvSpPr>
          <p:cNvPr id="31747"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noTextEdit="1"/>
          </p:cNvSpPr>
          <p:nvPr>
            <p:ph type="sldImg"/>
          </p:nvPr>
        </p:nvSpPr>
        <p:spPr>
          <a:xfrm>
            <a:off x="1150938" y="692150"/>
            <a:ext cx="4556125" cy="3416300"/>
          </a:xfrm>
          <a:ln cap="flat"/>
        </p:spPr>
      </p:sp>
      <p:sp>
        <p:nvSpPr>
          <p:cNvPr id="7171" name="Rectangle 3"/>
          <p:cNvSpPr>
            <a:spLocks noGrp="1" noChangeArrowheads="1"/>
          </p:cNvSpPr>
          <p:nvPr>
            <p:ph type="body" idx="1"/>
          </p:nvPr>
        </p:nvSpPr>
        <p:spPr>
          <a:xfrm>
            <a:off x="914400" y="4648200"/>
            <a:ext cx="5029200" cy="3810000"/>
          </a:xfrm>
          <a:noFill/>
          <a:ln/>
        </p:spPr>
        <p:txBody>
          <a:bodyPr/>
          <a:lstStyle/>
          <a:p>
            <a:pPr marL="342900" indent="-342900">
              <a:buFontTx/>
              <a:buChar char="•"/>
            </a:pPr>
            <a:r>
              <a:rPr lang="en-US"/>
              <a:t>Manifest requirements apply to hazardous waste generators, transporters, and treatment, storage and disposal facilities.</a:t>
            </a:r>
          </a:p>
          <a:p>
            <a:pPr marL="342900" indent="-342900"/>
            <a:endParaRPr lang="en-US"/>
          </a:p>
          <a:p>
            <a:pPr marL="342900" indent="-342900">
              <a:buFontTx/>
              <a:buChar char="•"/>
            </a:pPr>
            <a:r>
              <a:rPr lang="en-US"/>
              <a:t>Primary responsibility for preparing the manifest falls upon hazardous waste generators.  Conditionally exempt SQGs are exempt from manifest requirements. </a:t>
            </a:r>
          </a:p>
          <a:p>
            <a:pPr marL="342900" indent="-342900"/>
            <a:endParaRPr lang="en-US"/>
          </a:p>
          <a:p>
            <a:pPr marL="342900" indent="-342900">
              <a:buFontTx/>
              <a:buChar char="•"/>
            </a:pPr>
            <a:r>
              <a:rPr lang="en-US"/>
              <a:t>Manifest requirements also do not apply to SQGs where waste is reclaimed under a contractual agreement that specifies the type of waste and frequency of shipments, the vehicle used to transport the waste is owned and operated by the reclaimer, and the generator maintains a copy of the reclamation agreement for 3 years after termination or expiration of the agreement.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noTextEdit="1"/>
          </p:cNvSpPr>
          <p:nvPr>
            <p:ph type="sldImg"/>
          </p:nvPr>
        </p:nvSpPr>
        <p:spPr>
          <a:xfrm>
            <a:off x="1150938" y="692150"/>
            <a:ext cx="4556125" cy="3416300"/>
          </a:xfrm>
          <a:ln cap="flat"/>
        </p:spPr>
      </p:sp>
      <p:sp>
        <p:nvSpPr>
          <p:cNvPr id="9219" name="Rectangle 3"/>
          <p:cNvSpPr>
            <a:spLocks noGrp="1" noChangeArrowheads="1"/>
          </p:cNvSpPr>
          <p:nvPr>
            <p:ph type="body" idx="1"/>
          </p:nvPr>
        </p:nvSpPr>
        <p:spPr>
          <a:xfrm>
            <a:off x="914400" y="4648200"/>
            <a:ext cx="5029200" cy="3810000"/>
          </a:xfrm>
          <a:noFill/>
          <a:ln/>
        </p:spPr>
        <p:txBody>
          <a:bodyPr/>
          <a:lstStyle/>
          <a:p>
            <a:pPr marL="342900" indent="-342900">
              <a:buFontTx/>
              <a:buChar char="•"/>
            </a:pPr>
            <a:r>
              <a:rPr lang="en-US"/>
              <a:t>The generator prepares the manifest, and is responsible for accurately completing each section of the form.  </a:t>
            </a:r>
          </a:p>
          <a:p>
            <a:pPr marL="342900" indent="-342900">
              <a:buFontTx/>
              <a:buChar char="•"/>
            </a:pPr>
            <a:r>
              <a:rPr lang="en-US"/>
              <a:t>The manifest must consist of at least the number of copies that will provide the generator, each transporter, and the owner or operator of the designated facility with one copy for their records, and a remaining copy to be returned to the generator.</a:t>
            </a:r>
          </a:p>
          <a:p>
            <a:pPr marL="342900" indent="-342900">
              <a:buFontTx/>
              <a:buChar char="•"/>
            </a:pPr>
            <a:r>
              <a:rPr lang="en-US"/>
              <a:t>The generator must designate a destination facility, and can designate an alternate destination facility.</a:t>
            </a:r>
          </a:p>
          <a:p>
            <a:pPr marL="342900" indent="-342900">
              <a:buFontTx/>
              <a:buChar char="•"/>
            </a:pPr>
            <a:r>
              <a:rPr lang="en-US"/>
              <a:t>Upon each transfer of the waste, the manifest must be signed and dated by the party taking possession of the waste.</a:t>
            </a:r>
          </a:p>
          <a:p>
            <a:pPr marL="342900" indent="-342900">
              <a:buFontTx/>
              <a:buChar char="•"/>
            </a:pPr>
            <a:r>
              <a:rPr lang="en-US"/>
              <a:t>If a generator of greater than 1000 kilograms of waste per calendar month does not receive a manifest signed by the owner or operator of the destination facility with 35 days of the initial transfer of the waste, s/he must determine the status of the waste.</a:t>
            </a:r>
          </a:p>
          <a:p>
            <a:pPr marL="342900" indent="-342900">
              <a:buFontTx/>
              <a:buChar char="•"/>
            </a:pPr>
            <a:r>
              <a:rPr lang="en-US"/>
              <a:t>A generator of greater than 1000 kilograms of waste per calendar month must submit an exception report if a manifest signed by the destination facility is not received within 45 days of initial transfer of the waste.</a:t>
            </a:r>
          </a:p>
          <a:p>
            <a:pPr marL="342900" indent="-342900">
              <a:buFontTx/>
              <a:buChar char="•"/>
            </a:pPr>
            <a:r>
              <a:rPr lang="en-US"/>
              <a:t>Records of manifests must be maintained for 3 years.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noTextEdit="1"/>
          </p:cNvSpPr>
          <p:nvPr>
            <p:ph type="sldImg"/>
          </p:nvPr>
        </p:nvSpPr>
        <p:spPr>
          <a:xfrm>
            <a:off x="1150938" y="692150"/>
            <a:ext cx="4556125" cy="3416300"/>
          </a:xfrm>
          <a:ln cap="flat"/>
        </p:spPr>
      </p:sp>
      <p:sp>
        <p:nvSpPr>
          <p:cNvPr id="11267" name="Rectangle 3"/>
          <p:cNvSpPr>
            <a:spLocks noGrp="1" noChangeArrowheads="1"/>
          </p:cNvSpPr>
          <p:nvPr>
            <p:ph type="body" idx="1"/>
          </p:nvPr>
        </p:nvSpPr>
        <p:spPr>
          <a:noFill/>
          <a:ln/>
        </p:spPr>
        <p:txBody>
          <a:bodyPr/>
          <a:lstStyle/>
          <a:p>
            <a:pPr marL="342900" indent="-342900">
              <a:buFontTx/>
              <a:buChar char="•"/>
            </a:pPr>
            <a:r>
              <a:rPr lang="en-US"/>
              <a:t>The manifest form may be supplied and required to be used by the consignment state, or, where that is not the case, the state in which the generator is located.  If neither supplies the manifest, the generator may obtain the form from any source.</a:t>
            </a:r>
          </a:p>
          <a:p>
            <a:pPr marL="342900" indent="-342900"/>
            <a:endParaRPr lang="en-US"/>
          </a:p>
          <a:p>
            <a:pPr marL="342900" indent="-342900">
              <a:buFontTx/>
              <a:buChar char="•"/>
            </a:pPr>
            <a:r>
              <a:rPr lang="en-US"/>
              <a:t>All state manifests do not look alike.  Therefore, it is important to verify that they contain the required information.</a:t>
            </a:r>
          </a:p>
          <a:p>
            <a:pPr marL="342900" indent="-342900"/>
            <a:endParaRPr lang="en-US"/>
          </a:p>
          <a:p>
            <a:pPr marL="342900" indent="-342900">
              <a:buFontTx/>
              <a:buChar char="•"/>
            </a:pPr>
            <a:r>
              <a:rPr lang="en-US"/>
              <a:t>In addition, some states use waste codes that are different from those developed by EPA.  Federal regulations do not require that federal waste codes be used, although state regulations might.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noTextEdit="1"/>
          </p:cNvSpPr>
          <p:nvPr>
            <p:ph type="sldImg"/>
          </p:nvPr>
        </p:nvSpPr>
        <p:spPr>
          <a:xfrm>
            <a:off x="1150938" y="692150"/>
            <a:ext cx="4556125" cy="3416300"/>
          </a:xfrm>
          <a:ln cap="flat"/>
        </p:spPr>
      </p:sp>
      <p:sp>
        <p:nvSpPr>
          <p:cNvPr id="13315" name="Rectangle 3"/>
          <p:cNvSpPr>
            <a:spLocks noGrp="1" noChangeArrowheads="1"/>
          </p:cNvSpPr>
          <p:nvPr>
            <p:ph type="body" idx="1"/>
          </p:nvPr>
        </p:nvSpPr>
        <p:spPr>
          <a:noFill/>
          <a:ln/>
        </p:spPr>
        <p:txBody>
          <a:bodyPr/>
          <a:lstStyle/>
          <a:p>
            <a:pPr marL="342900" indent="-342900">
              <a:buFontTx/>
              <a:buChar char="•"/>
            </a:pPr>
            <a:r>
              <a:rPr lang="en-US"/>
              <a:t>A generator must prepare a manifest before s/he transports, or offers for transportation, hazardous waste for off-site treatment, storage or disposal.  </a:t>
            </a:r>
          </a:p>
          <a:p>
            <a:pPr marL="342900" indent="-342900">
              <a:buFontTx/>
              <a:buChar char="•"/>
            </a:pPr>
            <a:r>
              <a:rPr lang="en-US"/>
              <a:t>The generator must:</a:t>
            </a:r>
          </a:p>
          <a:p>
            <a:pPr lvl="1"/>
            <a:r>
              <a:rPr lang="en-US"/>
              <a:t>-	Sign the manifest</a:t>
            </a:r>
          </a:p>
          <a:p>
            <a:pPr lvl="1"/>
            <a:r>
              <a:rPr lang="en-US"/>
              <a:t>-	Obtain signature and date of acceptance from initial transporter</a:t>
            </a:r>
          </a:p>
          <a:p>
            <a:pPr lvl="1"/>
            <a:r>
              <a:rPr lang="en-US"/>
              <a:t>-	Retain copy for 3 years or until designated facility returns signed copy, which must be retained for 3 years.</a:t>
            </a:r>
          </a:p>
          <a:p>
            <a:pPr marL="342900" indent="-342900">
              <a:buFontTx/>
              <a:buChar char="•"/>
            </a:pPr>
            <a:r>
              <a:rPr lang="en-US"/>
              <a:t>Bulk shipments by water and rail shipments have special requirements.  Copies of the manifest are not required for each transporter.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noTextEdit="1"/>
          </p:cNvSpPr>
          <p:nvPr>
            <p:ph type="sldImg"/>
          </p:nvPr>
        </p:nvSpPr>
        <p:spPr>
          <a:xfrm>
            <a:off x="1150938" y="692150"/>
            <a:ext cx="4556125" cy="3416300"/>
          </a:xfrm>
          <a:ln cap="flat"/>
        </p:spPr>
      </p:sp>
      <p:sp>
        <p:nvSpPr>
          <p:cNvPr id="15363" name="Rectangle 3"/>
          <p:cNvSpPr>
            <a:spLocks noGrp="1" noChangeArrowheads="1"/>
          </p:cNvSpPr>
          <p:nvPr>
            <p:ph type="body" idx="1"/>
          </p:nvPr>
        </p:nvSpPr>
        <p:spPr>
          <a:noFill/>
          <a:ln/>
        </p:spPr>
        <p:txBody>
          <a:bodyPr/>
          <a:lstStyle/>
          <a:p>
            <a:pPr marL="342900" indent="-342900">
              <a:buFontTx/>
              <a:buChar char="•"/>
            </a:pPr>
            <a:r>
              <a:rPr lang="en-US"/>
              <a:t>For bulk shipments in the U.S., solely by water, the generator must send three signed and dated copies of the manifest to:</a:t>
            </a:r>
          </a:p>
          <a:p>
            <a:pPr marL="514350" lvl="1"/>
            <a:r>
              <a:rPr lang="en-US"/>
              <a:t>-	The designated facility, or</a:t>
            </a:r>
          </a:p>
          <a:p>
            <a:pPr marL="514350" lvl="1"/>
            <a:r>
              <a:rPr lang="en-US"/>
              <a:t>-	The last water transporter, if the waste is exported by water</a:t>
            </a:r>
          </a:p>
          <a:p>
            <a:pPr marL="514350" lvl="1"/>
            <a:r>
              <a:rPr lang="en-US"/>
              <a:t>-	Copies of the manifest are not required for each transporter. </a:t>
            </a:r>
          </a:p>
          <a:p>
            <a:pPr marL="514350" lvl="1"/>
            <a:endParaRPr lang="en-US"/>
          </a:p>
          <a:p>
            <a:pPr marL="342900" indent="-342900">
              <a:buFontTx/>
              <a:buChar char="•"/>
            </a:pPr>
            <a:r>
              <a:rPr lang="en-US"/>
              <a:t>Designated facility must return copy of manifest to generator.</a:t>
            </a:r>
          </a:p>
          <a:p>
            <a:pPr marL="342900" indent="-342900"/>
            <a:endParaRPr lang="en-US"/>
          </a:p>
          <a:p>
            <a:pPr marL="342900" indent="-342900">
              <a:buFontTx/>
              <a:buChar char="•"/>
            </a:pPr>
            <a:r>
              <a:rPr lang="en-US"/>
              <a:t>In case of export by water, generally, the last water transporter in the U.S. forwards the manifest to subsequent transporters or the consignee in the destination country.  (See discussion of export).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noTextEdit="1"/>
          </p:cNvSpPr>
          <p:nvPr>
            <p:ph type="sldImg"/>
          </p:nvPr>
        </p:nvSpPr>
        <p:spPr>
          <a:xfrm>
            <a:off x="1150938" y="692150"/>
            <a:ext cx="4556125" cy="3416300"/>
          </a:xfrm>
          <a:ln cap="flat"/>
        </p:spPr>
      </p:sp>
      <p:sp>
        <p:nvSpPr>
          <p:cNvPr id="17411" name="Rectangle 3"/>
          <p:cNvSpPr>
            <a:spLocks noGrp="1" noChangeArrowheads="1"/>
          </p:cNvSpPr>
          <p:nvPr>
            <p:ph type="body" idx="1"/>
          </p:nvPr>
        </p:nvSpPr>
        <p:spPr>
          <a:noFill/>
          <a:ln/>
        </p:spPr>
        <p:txBody>
          <a:bodyPr/>
          <a:lstStyle/>
          <a:p>
            <a:pPr marL="342900" indent="-342900">
              <a:buFontTx/>
              <a:buChar char="•"/>
            </a:pPr>
            <a:r>
              <a:rPr lang="en-US"/>
              <a:t>For rail shipments within the U.S. that originate at the site of generation, the generator must send 3 signed and dated copies of the manifest to:</a:t>
            </a:r>
          </a:p>
          <a:p>
            <a:pPr marL="514350" lvl="1"/>
            <a:r>
              <a:rPr lang="en-US"/>
              <a:t>-	The next non-rail transporter, or</a:t>
            </a:r>
          </a:p>
          <a:p>
            <a:pPr marL="514350" lvl="1"/>
            <a:r>
              <a:rPr lang="en-US"/>
              <a:t>-	The designated facility, or</a:t>
            </a:r>
          </a:p>
          <a:p>
            <a:pPr marL="514350" lvl="1"/>
            <a:r>
              <a:rPr lang="en-US"/>
              <a:t>-	The last rail transporter to handle the waste in the U.S., if exported by rail.</a:t>
            </a:r>
          </a:p>
          <a:p>
            <a:pPr marL="514350" lvl="1"/>
            <a:endParaRPr lang="en-US"/>
          </a:p>
          <a:p>
            <a:pPr marL="342900" indent="-342900">
              <a:buFontTx/>
              <a:buChar char="•"/>
            </a:pPr>
            <a:r>
              <a:rPr lang="en-US"/>
              <a:t>Subsequent non-rail transporter or designated facility must comply with normal manifest requirements. </a:t>
            </a:r>
          </a:p>
          <a:p>
            <a:pPr marL="342900" indent="-342900"/>
            <a:endParaRPr lang="en-US"/>
          </a:p>
          <a:p>
            <a:pPr marL="342900" indent="-342900">
              <a:buFontTx/>
              <a:buChar char="•"/>
            </a:pPr>
            <a:r>
              <a:rPr lang="en-US"/>
              <a:t>In case of export by rail, generally, the last rail transporter in the U.S. forwards the manifest to subsequent transporters or the consignee in the destination country.  (See discussion of export).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noTextEdit="1"/>
          </p:cNvSpPr>
          <p:nvPr>
            <p:ph type="sldImg"/>
          </p:nvPr>
        </p:nvSpPr>
        <p:spPr>
          <a:xfrm>
            <a:off x="1150938" y="692150"/>
            <a:ext cx="4556125" cy="3416300"/>
          </a:xfrm>
          <a:ln cap="flat"/>
        </p:spPr>
      </p:sp>
      <p:sp>
        <p:nvSpPr>
          <p:cNvPr id="19459" name="Rectangle 3"/>
          <p:cNvSpPr>
            <a:spLocks noGrp="1" noChangeArrowheads="1"/>
          </p:cNvSpPr>
          <p:nvPr>
            <p:ph type="body" idx="1"/>
          </p:nvPr>
        </p:nvSpPr>
        <p:spPr>
          <a:noFill/>
          <a:ln/>
        </p:spPr>
        <p:txBody>
          <a:bodyPr/>
          <a:lstStyle/>
          <a:p>
            <a:pPr marL="342900" indent="-342900">
              <a:buFontTx/>
              <a:buChar char="•"/>
            </a:pPr>
            <a:r>
              <a:rPr lang="en-US"/>
              <a:t>All hazardous waste must be accompanied by properly completed manifest.</a:t>
            </a:r>
          </a:p>
          <a:p>
            <a:pPr marL="342900" indent="-342900">
              <a:buFontTx/>
              <a:buChar char="•"/>
            </a:pPr>
            <a:r>
              <a:rPr lang="en-US"/>
              <a:t>Transporters must sign, date, and return a copy of the manifest to the generator prior to transporting waste.</a:t>
            </a:r>
          </a:p>
          <a:p>
            <a:pPr marL="342900" indent="-342900">
              <a:buFontTx/>
              <a:buChar char="•"/>
            </a:pPr>
            <a:r>
              <a:rPr lang="en-US"/>
              <a:t>The transporter must deliver the entire quantity of hazardous waste accepted from the generator to:</a:t>
            </a:r>
          </a:p>
          <a:p>
            <a:pPr marL="571500" lvl="1"/>
            <a:r>
              <a:rPr lang="en-US"/>
              <a:t>-	The designated facility listed on the manifest</a:t>
            </a:r>
          </a:p>
          <a:p>
            <a:pPr marL="571500" lvl="1"/>
            <a:r>
              <a:rPr lang="en-US"/>
              <a:t>-	The alternate designated facility, if waste cannot be delivered to the designated facility</a:t>
            </a:r>
          </a:p>
          <a:p>
            <a:pPr marL="571500" lvl="1"/>
            <a:r>
              <a:rPr lang="en-US"/>
              <a:t>-	The next designated transporter</a:t>
            </a:r>
          </a:p>
          <a:p>
            <a:pPr marL="571500" lvl="1"/>
            <a:r>
              <a:rPr lang="en-US"/>
              <a:t>-	The place outside the U.S. designated by the transporter.</a:t>
            </a:r>
          </a:p>
          <a:p>
            <a:pPr marL="342900" indent="-342900">
              <a:buFontTx/>
              <a:buChar char="•"/>
            </a:pPr>
            <a:r>
              <a:rPr lang="en-US"/>
              <a:t>If waste cannot be delivered as specified, the transporter must contact the generator for direction and revise the manifest accordingly.</a:t>
            </a:r>
          </a:p>
          <a:p>
            <a:pPr marL="342900" indent="-342900">
              <a:buFontTx/>
              <a:buChar char="•"/>
            </a:pPr>
            <a:r>
              <a:rPr lang="en-US"/>
              <a:t>The transporter must obtain the date of delivery and signature of the transporter, or owner or operator of the designated facility.</a:t>
            </a:r>
          </a:p>
          <a:p>
            <a:pPr marL="342900" indent="-342900">
              <a:buFontTx/>
              <a:buChar char="•"/>
            </a:pPr>
            <a:r>
              <a:rPr lang="en-US"/>
              <a:t>The transporter must retain one copy of the manifest for 3 years from the date the waste was accepted, and provide the remaining copies to the subsequent transporter or designated facility.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noTextEdit="1"/>
          </p:cNvSpPr>
          <p:nvPr>
            <p:ph type="sldImg"/>
          </p:nvPr>
        </p:nvSpPr>
        <p:spPr>
          <a:xfrm>
            <a:off x="1150938" y="692150"/>
            <a:ext cx="4556125" cy="3416300"/>
          </a:xfrm>
          <a:ln cap="flat"/>
        </p:spPr>
      </p:sp>
      <p:sp>
        <p:nvSpPr>
          <p:cNvPr id="21507" name="Rectangle 3"/>
          <p:cNvSpPr>
            <a:spLocks noGrp="1" noChangeArrowheads="1"/>
          </p:cNvSpPr>
          <p:nvPr>
            <p:ph type="body" idx="1"/>
          </p:nvPr>
        </p:nvSpPr>
        <p:spPr>
          <a:xfrm>
            <a:off x="914400" y="4572000"/>
            <a:ext cx="5029200" cy="4114800"/>
          </a:xfrm>
          <a:noFill/>
          <a:ln/>
        </p:spPr>
        <p:txBody>
          <a:bodyPr/>
          <a:lstStyle/>
          <a:p>
            <a:pPr marL="342900" indent="-342900">
              <a:buFontTx/>
              <a:buChar char="•"/>
            </a:pPr>
            <a:r>
              <a:rPr lang="en-US"/>
              <a:t>Where TSDF receives hazardous waste accompanied by manifest, the owner or operator must:</a:t>
            </a:r>
          </a:p>
          <a:p>
            <a:pPr lvl="1"/>
            <a:r>
              <a:rPr lang="en-US"/>
              <a:t>-	Sign and date each copy of manifest</a:t>
            </a:r>
          </a:p>
          <a:p>
            <a:pPr lvl="1"/>
            <a:r>
              <a:rPr lang="en-US"/>
              <a:t>-	Note significant discrepancies</a:t>
            </a:r>
          </a:p>
          <a:p>
            <a:pPr lvl="1"/>
            <a:r>
              <a:rPr lang="en-US"/>
              <a:t>-	Provide the transporter with one copy of manifest</a:t>
            </a:r>
          </a:p>
          <a:p>
            <a:pPr lvl="1"/>
            <a:r>
              <a:rPr lang="en-US"/>
              <a:t>-	Within 30 days, send signed copy of the manifest to the generator</a:t>
            </a:r>
          </a:p>
          <a:p>
            <a:pPr lvl="1"/>
            <a:r>
              <a:rPr lang="en-US"/>
              <a:t>-	Retain a copy for 3 years from date of delivery.</a:t>
            </a:r>
          </a:p>
          <a:p>
            <a:pPr marL="342900" indent="-342900">
              <a:buFontTx/>
              <a:buChar char="•"/>
            </a:pPr>
            <a:r>
              <a:rPr lang="en-US"/>
              <a:t>Manifest discrepancies include a difference in the quantity or type of hazardous waste designated on the manifest and quantity or type of waste actually received.  Incorrectly or inadequately identified waste is also significant.</a:t>
            </a:r>
          </a:p>
          <a:p>
            <a:pPr marL="342900" indent="-342900">
              <a:buFontTx/>
              <a:buChar char="•"/>
            </a:pPr>
            <a:r>
              <a:rPr lang="en-US"/>
              <a:t>Significant discrepancies include:</a:t>
            </a:r>
          </a:p>
          <a:p>
            <a:pPr lvl="1"/>
            <a:r>
              <a:rPr lang="en-US"/>
              <a:t>-	Bulk Waste - Variations greater than 10 percent in weight;</a:t>
            </a:r>
          </a:p>
          <a:p>
            <a:pPr lvl="1"/>
            <a:r>
              <a:rPr lang="en-US"/>
              <a:t>-	Batch Waste - Any variation in piece count. </a:t>
            </a:r>
          </a:p>
          <a:p>
            <a:pPr marL="342900" indent="-342900">
              <a:buFontTx/>
              <a:buChar char="•"/>
            </a:pPr>
            <a:r>
              <a:rPr lang="en-US"/>
              <a:t>The owner or operator must attempt to reconcile discrepancies with the generator and/or transporter (verify letters, notes).  If not resolved within 15 days, the owner or operator must notify EPA of the discrepancy and provide a copy of the manifest (verify letter).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3" y="266700"/>
            <a:ext cx="2084387"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66700"/>
            <a:ext cx="6100763"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90600"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30775"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0" y="1371600"/>
            <a:ext cx="8026400" cy="0"/>
          </a:xfrm>
          <a:prstGeom prst="line">
            <a:avLst/>
          </a:prstGeom>
          <a:noFill/>
          <a:ln w="50800">
            <a:solidFill>
              <a:schemeClr val="accent2"/>
            </a:solidFill>
            <a:round/>
            <a:headEnd/>
            <a:tailEnd/>
          </a:ln>
          <a:effectLst/>
        </p:spPr>
        <p:txBody>
          <a:bodyPr/>
          <a:lstStyle/>
          <a:p>
            <a:endParaRPr lang="en-US"/>
          </a:p>
        </p:txBody>
      </p:sp>
      <p:sp>
        <p:nvSpPr>
          <p:cNvPr id="1027" name="Rectangle 3"/>
          <p:cNvSpPr>
            <a:spLocks noGrp="1" noChangeArrowheads="1"/>
          </p:cNvSpPr>
          <p:nvPr>
            <p:ph type="title"/>
          </p:nvPr>
        </p:nvSpPr>
        <p:spPr bwMode="auto">
          <a:xfrm>
            <a:off x="381000" y="266700"/>
            <a:ext cx="7772400" cy="1104900"/>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990600" y="1676400"/>
            <a:ext cx="772795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75000"/>
        <a:buFont typeface="Monotype Sorts" charset="2"/>
        <a:buChar char="u"/>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00000"/>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SzPct val="100000"/>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65000"/>
        <a:buFont typeface="Monotype Sorts" charset="2"/>
        <a:buChar char="u"/>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SzPct val="100000"/>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SzPct val="100000"/>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SzPct val="100000"/>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286000"/>
            <a:ext cx="7772400" cy="1143000"/>
          </a:xfrm>
          <a:noFill/>
          <a:ln/>
        </p:spPr>
        <p:txBody>
          <a:bodyPr anchor="ctr"/>
          <a:lstStyle/>
          <a:p>
            <a:pPr algn="ctr"/>
            <a:r>
              <a:rPr lang="en-US"/>
              <a:t>HAZARDOUS WASTE MANIFESTS</a:t>
            </a:r>
          </a:p>
        </p:txBody>
      </p:sp>
      <p:sp>
        <p:nvSpPr>
          <p:cNvPr id="4099" name="Rectangle 3"/>
          <p:cNvSpPr>
            <a:spLocks noGrp="1" noChangeArrowheads="1"/>
          </p:cNvSpPr>
          <p:nvPr>
            <p:ph type="subTitle" idx="1"/>
          </p:nvPr>
        </p:nvSpPr>
        <p:spPr>
          <a:ln/>
        </p:spPr>
        <p:txBody>
          <a:bodyPr/>
          <a:lstStyle/>
          <a:p>
            <a:pPr marL="342900" indent="-342900"/>
            <a:endParaRPr 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p:spPr>
        <p:txBody>
          <a:bodyPr/>
          <a:lstStyle/>
          <a:p>
            <a:r>
              <a:rPr lang="en-US"/>
              <a:t>LDR ISSUES</a:t>
            </a:r>
          </a:p>
        </p:txBody>
      </p:sp>
      <p:sp>
        <p:nvSpPr>
          <p:cNvPr id="22531" name="Rectangle 3"/>
          <p:cNvSpPr>
            <a:spLocks noGrp="1" noChangeArrowheads="1"/>
          </p:cNvSpPr>
          <p:nvPr>
            <p:ph type="body" idx="1"/>
          </p:nvPr>
        </p:nvSpPr>
        <p:spPr>
          <a:xfrm>
            <a:off x="533400" y="1676400"/>
            <a:ext cx="8185150" cy="4114800"/>
          </a:xfrm>
          <a:noFill/>
          <a:ln/>
        </p:spPr>
        <p:txBody>
          <a:bodyPr/>
          <a:lstStyle/>
          <a:p>
            <a:r>
              <a:rPr lang="en-US" sz="2800"/>
              <a:t>Generator managing restricted waste must provide notice to treatment or storage facility that waste does or does not meet treatment standards</a:t>
            </a:r>
          </a:p>
          <a:p>
            <a:pPr lvl="1"/>
            <a:r>
              <a:rPr lang="en-US" sz="2400"/>
              <a:t>If waste meets treatment standards, certification also required</a:t>
            </a:r>
            <a:endParaRPr lang="en-US"/>
          </a:p>
          <a:p>
            <a:r>
              <a:rPr lang="en-US" sz="2800"/>
              <a:t>Varying forms of notification and certification required under 268.7</a:t>
            </a:r>
          </a:p>
          <a:p>
            <a:r>
              <a:rPr lang="en-US" sz="2800"/>
              <a:t>LDR notification and certification are not part of manifest but generally accompany manifest</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p:spPr>
        <p:txBody>
          <a:bodyPr/>
          <a:lstStyle/>
          <a:p>
            <a:r>
              <a:rPr lang="en-US"/>
              <a:t>EXPORT FRAMEWORK</a:t>
            </a:r>
          </a:p>
        </p:txBody>
      </p:sp>
      <p:sp>
        <p:nvSpPr>
          <p:cNvPr id="24579" name="Rectangle 3"/>
          <p:cNvSpPr>
            <a:spLocks noGrp="1" noChangeArrowheads="1"/>
          </p:cNvSpPr>
          <p:nvPr>
            <p:ph type="body" idx="1"/>
          </p:nvPr>
        </p:nvSpPr>
        <p:spPr>
          <a:xfrm>
            <a:off x="457200" y="1676400"/>
            <a:ext cx="8261350" cy="4114800"/>
          </a:xfrm>
          <a:noFill/>
          <a:ln/>
        </p:spPr>
        <p:txBody>
          <a:bodyPr/>
          <a:lstStyle/>
          <a:p>
            <a:r>
              <a:rPr lang="en-US" sz="2800"/>
              <a:t>Export or import of hazardous waste subject to: 1) manifest requirements or 2) universal waste standards, to or from designated OECD countries for </a:t>
            </a:r>
            <a:r>
              <a:rPr lang="en-US" sz="2800" i="1"/>
              <a:t>recovery</a:t>
            </a:r>
            <a:r>
              <a:rPr lang="en-US" sz="2800"/>
              <a:t>, is subject to 262 Subpart H in lieu of existing export/ import requirements</a:t>
            </a:r>
          </a:p>
          <a:p>
            <a:r>
              <a:rPr lang="en-US" sz="2800"/>
              <a:t>Subpart H imposes tracking document requirements upon exporter and importer</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p:spPr>
        <p:txBody>
          <a:bodyPr/>
          <a:lstStyle/>
          <a:p>
            <a:r>
              <a:rPr lang="en-US"/>
              <a:t>EXPORTS</a:t>
            </a:r>
          </a:p>
        </p:txBody>
      </p:sp>
      <p:sp>
        <p:nvSpPr>
          <p:cNvPr id="26627" name="Rectangle 3"/>
          <p:cNvSpPr>
            <a:spLocks noGrp="1" noChangeArrowheads="1"/>
          </p:cNvSpPr>
          <p:nvPr>
            <p:ph type="body" idx="1"/>
          </p:nvPr>
        </p:nvSpPr>
        <p:spPr>
          <a:xfrm>
            <a:off x="533400" y="1676400"/>
            <a:ext cx="8185150" cy="4114800"/>
          </a:xfrm>
          <a:noFill/>
          <a:ln/>
        </p:spPr>
        <p:txBody>
          <a:bodyPr/>
          <a:lstStyle/>
          <a:p>
            <a:r>
              <a:rPr lang="en-US" sz="2800"/>
              <a:t>Primary exporter of hazardous waste must generally comply with manifest requirements, except:</a:t>
            </a:r>
          </a:p>
          <a:p>
            <a:pPr lvl="1"/>
            <a:r>
              <a:rPr lang="en-US" sz="2400"/>
              <a:t>Consignee replaces designated or alternate facility</a:t>
            </a:r>
          </a:p>
          <a:p>
            <a:pPr lvl="1"/>
            <a:r>
              <a:rPr lang="en-US" sz="2400"/>
              <a:t>Manifest must identify point of departure from U.S.</a:t>
            </a:r>
          </a:p>
          <a:p>
            <a:pPr lvl="1"/>
            <a:r>
              <a:rPr lang="en-US" sz="2400"/>
              <a:t>Consignee must confirm in writing delivery of waste and note discrepancies</a:t>
            </a:r>
          </a:p>
          <a:p>
            <a:pPr lvl="1"/>
            <a:r>
              <a:rPr lang="en-US" sz="2400"/>
              <a:t>Special requirements where delivery not possible</a:t>
            </a:r>
          </a:p>
          <a:p>
            <a:pPr lvl="1"/>
            <a:r>
              <a:rPr lang="en-US" sz="2400"/>
              <a:t>EPA Acknowledgment of Consent must accompany waste</a:t>
            </a:r>
          </a:p>
          <a:p>
            <a:pPr lvl="1"/>
            <a:r>
              <a:rPr lang="en-US" sz="2400"/>
              <a:t>Special exception report requirements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a:lstStyle/>
          <a:p>
            <a:r>
              <a:rPr lang="en-US"/>
              <a:t>IMPORTS</a:t>
            </a:r>
          </a:p>
        </p:txBody>
      </p:sp>
      <p:sp>
        <p:nvSpPr>
          <p:cNvPr id="28675" name="Rectangle 3"/>
          <p:cNvSpPr>
            <a:spLocks noGrp="1" noChangeArrowheads="1"/>
          </p:cNvSpPr>
          <p:nvPr>
            <p:ph type="body" idx="1"/>
          </p:nvPr>
        </p:nvSpPr>
        <p:spPr>
          <a:noFill/>
          <a:ln/>
        </p:spPr>
        <p:txBody>
          <a:bodyPr/>
          <a:lstStyle/>
          <a:p>
            <a:r>
              <a:rPr lang="en-US"/>
              <a:t>Generally subject to manifest requirements</a:t>
            </a:r>
          </a:p>
          <a:p>
            <a:r>
              <a:rPr lang="en-US"/>
              <a:t>Minor changes to address import of waste</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a:lstStyle/>
          <a:p>
            <a:r>
              <a:rPr lang="en-US"/>
              <a:t>UNIVERSAL WASTES</a:t>
            </a:r>
          </a:p>
        </p:txBody>
      </p:sp>
      <p:sp>
        <p:nvSpPr>
          <p:cNvPr id="30723" name="Rectangle 3"/>
          <p:cNvSpPr>
            <a:spLocks noGrp="1" noChangeArrowheads="1"/>
          </p:cNvSpPr>
          <p:nvPr>
            <p:ph type="body" idx="1"/>
          </p:nvPr>
        </p:nvSpPr>
        <p:spPr>
          <a:xfrm>
            <a:off x="533400" y="1676400"/>
            <a:ext cx="8185150" cy="4648200"/>
          </a:xfrm>
          <a:noFill/>
          <a:ln/>
        </p:spPr>
        <p:txBody>
          <a:bodyPr/>
          <a:lstStyle/>
          <a:p>
            <a:r>
              <a:rPr lang="en-US" sz="2800"/>
              <a:t>Wastes include certain batteries, pesticides, and mercury thermostats</a:t>
            </a:r>
          </a:p>
          <a:p>
            <a:r>
              <a:rPr lang="en-US" sz="2800"/>
              <a:t>Small quantity handlers are not required to keep records of shipments</a:t>
            </a:r>
          </a:p>
          <a:p>
            <a:r>
              <a:rPr lang="en-US" sz="2800"/>
              <a:t>Large quantity handler must keep a record of each shipment</a:t>
            </a:r>
          </a:p>
          <a:p>
            <a:r>
              <a:rPr lang="en-US" sz="2800"/>
              <a:t>Transporters must comply with DOT requirements if hazardous material</a:t>
            </a:r>
          </a:p>
          <a:p>
            <a:r>
              <a:rPr lang="en-US" sz="2800"/>
              <a:t>Destination facilities must keep record of each shipment received</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a:lstStyle/>
          <a:p>
            <a:r>
              <a:rPr lang="en-US"/>
              <a:t>APPLICABILITY</a:t>
            </a:r>
          </a:p>
        </p:txBody>
      </p:sp>
      <p:sp>
        <p:nvSpPr>
          <p:cNvPr id="6147" name="Rectangle 3"/>
          <p:cNvSpPr>
            <a:spLocks noGrp="1" noChangeArrowheads="1"/>
          </p:cNvSpPr>
          <p:nvPr>
            <p:ph type="body" idx="1"/>
          </p:nvPr>
        </p:nvSpPr>
        <p:spPr>
          <a:noFill/>
          <a:ln/>
        </p:spPr>
        <p:txBody>
          <a:bodyPr/>
          <a:lstStyle/>
          <a:p>
            <a:r>
              <a:rPr lang="en-US"/>
              <a:t>Generator that transports, or offers for transport, hazardous waste for off-site treatment, storage or disposal</a:t>
            </a:r>
          </a:p>
          <a:p>
            <a:r>
              <a:rPr lang="en-US"/>
              <a:t>Transporters of hazardous waste</a:t>
            </a:r>
          </a:p>
          <a:p>
            <a:r>
              <a:rPr lang="en-US"/>
              <a:t>Treatment, storage, and disposal facilities</a:t>
            </a:r>
          </a:p>
          <a:p>
            <a:r>
              <a:rPr lang="en-US"/>
              <a:t>Exception: Reclamation of SQG waste under contract</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ln/>
        </p:spPr>
        <p:txBody>
          <a:bodyPr/>
          <a:lstStyle/>
          <a:p>
            <a:r>
              <a:rPr lang="en-US"/>
              <a:t>GENERAL SCHEME</a:t>
            </a:r>
          </a:p>
        </p:txBody>
      </p:sp>
      <p:sp>
        <p:nvSpPr>
          <p:cNvPr id="8195" name="Rectangle 3"/>
          <p:cNvSpPr>
            <a:spLocks noGrp="1" noChangeArrowheads="1"/>
          </p:cNvSpPr>
          <p:nvPr>
            <p:ph type="body" idx="1"/>
          </p:nvPr>
        </p:nvSpPr>
        <p:spPr>
          <a:xfrm>
            <a:off x="990600" y="1676400"/>
            <a:ext cx="7727950" cy="4724400"/>
          </a:xfrm>
          <a:noFill/>
          <a:ln/>
        </p:spPr>
        <p:txBody>
          <a:bodyPr/>
          <a:lstStyle/>
          <a:p>
            <a:r>
              <a:rPr lang="en-US" sz="2800"/>
              <a:t>Generator prepares manifest, designates destination facility</a:t>
            </a:r>
          </a:p>
          <a:p>
            <a:r>
              <a:rPr lang="en-US" sz="2800"/>
              <a:t>Signed manifest accompanies each waste transfer</a:t>
            </a:r>
          </a:p>
          <a:p>
            <a:r>
              <a:rPr lang="en-US" sz="2800"/>
              <a:t>When waste reaches destination, signed manifest returned to generator</a:t>
            </a:r>
          </a:p>
          <a:p>
            <a:r>
              <a:rPr lang="en-US" sz="2800"/>
              <a:t>Exception report sent to EPA if signed manifest not received within 45 days of initial transporter receiving waste </a:t>
            </a:r>
          </a:p>
          <a:p>
            <a:r>
              <a:rPr lang="en-US" sz="2800"/>
              <a:t>All entities subject to manifest requirements must retain copies for 3 years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a:lstStyle/>
          <a:p>
            <a:r>
              <a:rPr lang="en-US"/>
              <a:t>OBTAINING MANIFESTS</a:t>
            </a:r>
          </a:p>
        </p:txBody>
      </p:sp>
      <p:sp>
        <p:nvSpPr>
          <p:cNvPr id="10243" name="Rectangle 3"/>
          <p:cNvSpPr>
            <a:spLocks noGrp="1" noChangeArrowheads="1"/>
          </p:cNvSpPr>
          <p:nvPr>
            <p:ph type="body" idx="1"/>
          </p:nvPr>
        </p:nvSpPr>
        <p:spPr>
          <a:xfrm>
            <a:off x="990600" y="1676400"/>
            <a:ext cx="7727950" cy="4724400"/>
          </a:xfrm>
          <a:noFill/>
          <a:ln/>
        </p:spPr>
        <p:txBody>
          <a:bodyPr/>
          <a:lstStyle/>
          <a:p>
            <a:r>
              <a:rPr lang="en-US" sz="2800"/>
              <a:t>Consignment state supplies and requires use -- generator must use</a:t>
            </a:r>
          </a:p>
          <a:p>
            <a:r>
              <a:rPr lang="en-US" sz="2800"/>
              <a:t>Consignment state does not supply; generator state supplies and requires use -- generator must use</a:t>
            </a:r>
          </a:p>
          <a:p>
            <a:r>
              <a:rPr lang="en-US" sz="2800"/>
              <a:t>Neither supplies -- generator may use manifest from any source</a:t>
            </a:r>
          </a:p>
          <a:p>
            <a:r>
              <a:rPr lang="en-US" sz="2800"/>
              <a:t>All state manifests do not look alike</a:t>
            </a:r>
          </a:p>
          <a:p>
            <a:r>
              <a:rPr lang="en-US" sz="2800"/>
              <a:t>Some state waste codes are different from EPA waste codes (state waste codes are permissible)</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a:lstStyle/>
          <a:p>
            <a:r>
              <a:rPr lang="en-US"/>
              <a:t>GENERATOR ISSUES</a:t>
            </a:r>
          </a:p>
        </p:txBody>
      </p:sp>
      <p:sp>
        <p:nvSpPr>
          <p:cNvPr id="12291" name="Rectangle 3"/>
          <p:cNvSpPr>
            <a:spLocks noGrp="1" noChangeArrowheads="1"/>
          </p:cNvSpPr>
          <p:nvPr>
            <p:ph type="body" idx="1"/>
          </p:nvPr>
        </p:nvSpPr>
        <p:spPr>
          <a:noFill/>
          <a:ln/>
        </p:spPr>
        <p:txBody>
          <a:bodyPr/>
          <a:lstStyle/>
          <a:p>
            <a:r>
              <a:rPr lang="en-US"/>
              <a:t>Must prepare manifest</a:t>
            </a:r>
          </a:p>
          <a:p>
            <a:r>
              <a:rPr lang="en-US"/>
              <a:t>Must sign and obtain date of acceptance by initial transporter</a:t>
            </a:r>
          </a:p>
          <a:p>
            <a:r>
              <a:rPr lang="en-US"/>
              <a:t>Retain copy for 3 years or until designated facility returns signed copy, which must be retained 3 years</a:t>
            </a:r>
          </a:p>
          <a:p>
            <a:r>
              <a:rPr lang="en-US"/>
              <a:t>Special cases: Bulk shipments by water; Rail shipments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p:spPr>
        <p:txBody>
          <a:bodyPr/>
          <a:lstStyle/>
          <a:p>
            <a:r>
              <a:rPr lang="en-US"/>
              <a:t>BULK SHIPMENT BY WATER</a:t>
            </a:r>
          </a:p>
        </p:txBody>
      </p:sp>
      <p:sp>
        <p:nvSpPr>
          <p:cNvPr id="14339" name="Rectangle 3"/>
          <p:cNvSpPr>
            <a:spLocks noGrp="1" noChangeArrowheads="1"/>
          </p:cNvSpPr>
          <p:nvPr>
            <p:ph type="body" idx="1"/>
          </p:nvPr>
        </p:nvSpPr>
        <p:spPr>
          <a:noFill/>
          <a:ln/>
        </p:spPr>
        <p:txBody>
          <a:bodyPr/>
          <a:lstStyle/>
          <a:p>
            <a:r>
              <a:rPr lang="en-US"/>
              <a:t>Bulk shipments within U.S. solely by water</a:t>
            </a:r>
          </a:p>
          <a:p>
            <a:r>
              <a:rPr lang="en-US"/>
              <a:t>Generator must send 3 signed and dated copies to:</a:t>
            </a:r>
          </a:p>
          <a:p>
            <a:pPr lvl="1"/>
            <a:r>
              <a:rPr lang="en-US"/>
              <a:t>Designated facility, or</a:t>
            </a:r>
          </a:p>
          <a:p>
            <a:pPr lvl="1"/>
            <a:r>
              <a:rPr lang="en-US"/>
              <a:t>Last water transporter if exported by water</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a:lstStyle/>
          <a:p>
            <a:r>
              <a:rPr lang="en-US"/>
              <a:t>RAIL SHIPMENT</a:t>
            </a:r>
          </a:p>
        </p:txBody>
      </p:sp>
      <p:sp>
        <p:nvSpPr>
          <p:cNvPr id="16387" name="Rectangle 3"/>
          <p:cNvSpPr>
            <a:spLocks noGrp="1" noChangeArrowheads="1"/>
          </p:cNvSpPr>
          <p:nvPr>
            <p:ph type="body" idx="1"/>
          </p:nvPr>
        </p:nvSpPr>
        <p:spPr>
          <a:noFill/>
          <a:ln/>
        </p:spPr>
        <p:txBody>
          <a:bodyPr/>
          <a:lstStyle/>
          <a:p>
            <a:r>
              <a:rPr lang="en-US"/>
              <a:t>Rail shipment within U.S. that originates at site of generation</a:t>
            </a:r>
          </a:p>
          <a:p>
            <a:r>
              <a:rPr lang="en-US"/>
              <a:t>Generator must send 3 signed and dated copies to:</a:t>
            </a:r>
          </a:p>
          <a:p>
            <a:pPr lvl="1"/>
            <a:r>
              <a:rPr lang="en-US"/>
              <a:t>Next non-rail transporter, or</a:t>
            </a:r>
          </a:p>
          <a:p>
            <a:pPr lvl="1"/>
            <a:r>
              <a:rPr lang="en-US"/>
              <a:t>Designated facility, or</a:t>
            </a:r>
          </a:p>
          <a:p>
            <a:pPr lvl="1"/>
            <a:r>
              <a:rPr lang="en-US"/>
              <a:t>Last rail transporter to handle waste in U.S. if exported</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a:lstStyle/>
          <a:p>
            <a:r>
              <a:rPr lang="en-US"/>
              <a:t>TRANSPORTER ISSUES</a:t>
            </a:r>
          </a:p>
        </p:txBody>
      </p:sp>
      <p:sp>
        <p:nvSpPr>
          <p:cNvPr id="18435" name="Rectangle 3"/>
          <p:cNvSpPr>
            <a:spLocks noGrp="1" noChangeArrowheads="1"/>
          </p:cNvSpPr>
          <p:nvPr>
            <p:ph type="body" idx="1"/>
          </p:nvPr>
        </p:nvSpPr>
        <p:spPr>
          <a:xfrm>
            <a:off x="533400" y="1676400"/>
            <a:ext cx="8185150" cy="4876800"/>
          </a:xfrm>
          <a:noFill/>
          <a:ln/>
        </p:spPr>
        <p:txBody>
          <a:bodyPr/>
          <a:lstStyle/>
          <a:p>
            <a:r>
              <a:rPr lang="en-US" sz="2800"/>
              <a:t>Any hazardous waste accepted must be accompanied by signed manifest</a:t>
            </a:r>
          </a:p>
          <a:p>
            <a:r>
              <a:rPr lang="en-US" sz="2800"/>
              <a:t>Must sign, date, and return copy prior to transporting</a:t>
            </a:r>
          </a:p>
          <a:p>
            <a:r>
              <a:rPr lang="en-US" sz="2800"/>
              <a:t>Manifest must accompany hazardous waste</a:t>
            </a:r>
          </a:p>
          <a:p>
            <a:r>
              <a:rPr lang="en-US" sz="2800"/>
              <a:t>Deliver waste to designated facility, alternate, designated transporter, or designated place outside U.S.</a:t>
            </a:r>
          </a:p>
          <a:p>
            <a:r>
              <a:rPr lang="en-US" sz="2800"/>
              <a:t>Obtain signature and date upon delivery to designated facility or transporter</a:t>
            </a:r>
          </a:p>
          <a:p>
            <a:r>
              <a:rPr lang="en-US" sz="2800"/>
              <a:t>Retain signed manifest for 3 years from acceptance</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a:lstStyle/>
          <a:p>
            <a:r>
              <a:rPr lang="en-US"/>
              <a:t>TSDF ISSUES</a:t>
            </a:r>
          </a:p>
        </p:txBody>
      </p:sp>
      <p:sp>
        <p:nvSpPr>
          <p:cNvPr id="20483" name="Rectangle 3"/>
          <p:cNvSpPr>
            <a:spLocks noGrp="1" noChangeArrowheads="1"/>
          </p:cNvSpPr>
          <p:nvPr>
            <p:ph type="body" idx="1"/>
          </p:nvPr>
        </p:nvSpPr>
        <p:spPr>
          <a:noFill/>
          <a:ln/>
        </p:spPr>
        <p:txBody>
          <a:bodyPr/>
          <a:lstStyle/>
          <a:p>
            <a:r>
              <a:rPr lang="en-US"/>
              <a:t>Must sign and date manifests accompanying hazardous waste</a:t>
            </a:r>
          </a:p>
          <a:p>
            <a:r>
              <a:rPr lang="en-US"/>
              <a:t>Must note discrepancies, attempt to reconcile</a:t>
            </a:r>
          </a:p>
          <a:p>
            <a:r>
              <a:rPr lang="en-US"/>
              <a:t>Send copy of signed manifest to generator within 30 days </a:t>
            </a:r>
          </a:p>
          <a:p>
            <a:r>
              <a:rPr lang="en-US"/>
              <a:t>Retain copy of manifest for 3 years from delivery</a:t>
            </a:r>
          </a:p>
        </p:txBody>
      </p:sp>
    </p:spTree>
  </p:cSld>
  <p:clrMapOvr>
    <a:masterClrMapping/>
  </p:clrMapOvr>
  <p:transition/>
</p:sld>
</file>

<file path=ppt/theme/theme1.xml><?xml version="1.0" encoding="utf-8"?>
<a:theme xmlns:a="http://schemas.openxmlformats.org/drawingml/2006/main" name="sidebars">
  <a:themeElements>
    <a:clrScheme name="">
      <a:dk1>
        <a:srgbClr val="790015"/>
      </a:dk1>
      <a:lt1>
        <a:srgbClr val="FCFEB9"/>
      </a:lt1>
      <a:dk2>
        <a:srgbClr val="474747"/>
      </a:dk2>
      <a:lt2>
        <a:srgbClr val="00279F"/>
      </a:lt2>
      <a:accent1>
        <a:srgbClr val="F57B49"/>
      </a:accent1>
      <a:accent2>
        <a:srgbClr val="3F000B"/>
      </a:accent2>
      <a:accent3>
        <a:srgbClr val="FDFED9"/>
      </a:accent3>
      <a:accent4>
        <a:srgbClr val="660010"/>
      </a:accent4>
      <a:accent5>
        <a:srgbClr val="F9BFB1"/>
      </a:accent5>
      <a:accent6>
        <a:srgbClr val="380009"/>
      </a:accent6>
      <a:hlink>
        <a:srgbClr val="FF0000"/>
      </a:hlink>
      <a:folHlink>
        <a:srgbClr val="919191"/>
      </a:folHlink>
    </a:clrScheme>
    <a:fontScheme name="sidebar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idebar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idebar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idebar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idebar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idebar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idebar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idebar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c:\msoffice\powerpnt\template\sldshow\sidebars.ppt</Template>
  <TotalTime>0</TotalTime>
  <Pages>14</Pages>
  <Words>1968</Words>
  <Application>Microsoft Office PowerPoint</Application>
  <PresentationFormat>On-screen Show (4:3)</PresentationFormat>
  <Paragraphs>172</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Times New Roman</vt:lpstr>
      <vt:lpstr>Monotype Sorts</vt:lpstr>
      <vt:lpstr>WP TypographicSymbols</vt:lpstr>
      <vt:lpstr>sidebars</vt:lpstr>
      <vt:lpstr>HAZARDOUS WASTE MANIFESTS</vt:lpstr>
      <vt:lpstr>APPLICABILITY</vt:lpstr>
      <vt:lpstr>GENERAL SCHEME</vt:lpstr>
      <vt:lpstr>OBTAINING MANIFESTS</vt:lpstr>
      <vt:lpstr>GENERATOR ISSUES</vt:lpstr>
      <vt:lpstr>BULK SHIPMENT BY WATER</vt:lpstr>
      <vt:lpstr>RAIL SHIPMENT</vt:lpstr>
      <vt:lpstr>TRANSPORTER ISSUES</vt:lpstr>
      <vt:lpstr>TSDF ISSUES</vt:lpstr>
      <vt:lpstr>LDR ISSUES</vt:lpstr>
      <vt:lpstr>EXPORT FRAMEWORK</vt:lpstr>
      <vt:lpstr>EXPORTS</vt:lpstr>
      <vt:lpstr>IMPORTS</vt:lpstr>
      <vt:lpstr>UNIVERSAL WASTES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HAZARDOUS WASTE MANIFESTS</dc:title>
  <dc:subject/>
  <dc:creator>P. Sherman</dc:creator>
  <cp:keywords/>
  <dc:description/>
  <cp:lastModifiedBy>perrigan_g</cp:lastModifiedBy>
  <cp:revision>2</cp:revision>
  <cp:lastPrinted>1997-07-17T15:32:48Z</cp:lastPrinted>
  <dcterms:created xsi:type="dcterms:W3CDTF">1997-07-17T14:06:26Z</dcterms:created>
  <dcterms:modified xsi:type="dcterms:W3CDTF">2010-02-26T15:05:25Z</dcterms:modified>
</cp:coreProperties>
</file>